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70" r:id="rId14"/>
    <p:sldId id="268" r:id="rId15"/>
    <p:sldId id="273" r:id="rId16"/>
    <p:sldId id="271" r:id="rId17"/>
    <p:sldId id="274" r:id="rId18"/>
    <p:sldId id="275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CF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99"/>
  </p:normalViewPr>
  <p:slideViewPr>
    <p:cSldViewPr snapToGrid="0">
      <p:cViewPr varScale="1">
        <p:scale>
          <a:sx n="59" d="100"/>
          <a:sy n="59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97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00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5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15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74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97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5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18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16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82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5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9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skyline at night&#10;&#10;Description automatically generated">
            <a:extLst>
              <a:ext uri="{FF2B5EF4-FFF2-40B4-BE49-F238E27FC236}">
                <a16:creationId xmlns:a16="http://schemas.microsoft.com/office/drawing/2014/main" id="{8A35AD63-24A0-B9B4-F098-F5543E8D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04" r="-1" b="207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4E76D-853A-6413-48D4-6D7018CE3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629" y="3826292"/>
            <a:ext cx="9167269" cy="1701570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>
                <a:latin typeface="Century Gothic" panose="020B0502020202020204" pitchFamily="34" charset="0"/>
              </a:rPr>
              <a:t>Welcome to R-Ladies Singapore!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23BC2-32CB-B439-68E4-73EFB921C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631" y="5584617"/>
            <a:ext cx="5147960" cy="646785"/>
          </a:xfrm>
        </p:spPr>
        <p:txBody>
          <a:bodyPr>
            <a:normAutofit/>
          </a:bodyPr>
          <a:lstStyle/>
          <a:p>
            <a:pPr algn="l"/>
            <a:r>
              <a:rPr lang="en-US" sz="2000" b="1"/>
              <a:t>2024-12-21</a:t>
            </a:r>
          </a:p>
        </p:txBody>
      </p:sp>
    </p:spTree>
    <p:extLst>
      <p:ext uri="{BB962C8B-B14F-4D97-AF65-F5344CB8AC3E}">
        <p14:creationId xmlns:p14="http://schemas.microsoft.com/office/powerpoint/2010/main" val="85506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C0D-DDDE-705F-CBEC-D2F2CA9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Introduction to </a:t>
            </a:r>
            <a:r>
              <a:rPr lang="en-US" sz="2500" b="1" i="1" dirty="0">
                <a:latin typeface="Century Gothic" panose="020B0502020202020204" pitchFamily="34" charset="0"/>
              </a:rPr>
              <a:t>dplyr </a:t>
            </a:r>
            <a:r>
              <a:rPr lang="en-US" sz="2500" b="1" dirty="0">
                <a:latin typeface="Century Gothic" panose="020B0502020202020204" pitchFamily="34" charset="0"/>
              </a:rPr>
              <a:t>(“The plier”)</a:t>
            </a:r>
          </a:p>
        </p:txBody>
      </p:sp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C60BC6FD-15DA-2364-9A2E-4A255B4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986"/>
            <a:ext cx="189003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C697E-620A-D3B6-0A13-BC86660C30F4}"/>
              </a:ext>
            </a:extLst>
          </p:cNvPr>
          <p:cNvCxnSpPr/>
          <p:nvPr/>
        </p:nvCxnSpPr>
        <p:spPr>
          <a:xfrm>
            <a:off x="2820684" y="3172574"/>
            <a:ext cx="540000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E641A-D9B9-C91B-7D3F-5DF1DA8D69BD}"/>
              </a:ext>
            </a:extLst>
          </p:cNvPr>
          <p:cNvGrpSpPr/>
          <p:nvPr/>
        </p:nvGrpSpPr>
        <p:grpSpPr>
          <a:xfrm>
            <a:off x="5578867" y="1690688"/>
            <a:ext cx="683838" cy="4859676"/>
            <a:chOff x="6804589" y="1690688"/>
            <a:chExt cx="683838" cy="4859676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AF33FF2-9758-2D94-CD18-02C65B1B74F5}"/>
                </a:ext>
              </a:extLst>
            </p:cNvPr>
            <p:cNvSpPr/>
            <p:nvPr/>
          </p:nvSpPr>
          <p:spPr>
            <a:xfrm>
              <a:off x="7344589" y="1690688"/>
              <a:ext cx="143838" cy="485967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9AF20D-E10D-9FF2-DBF7-C58A5DEF6739}"/>
                </a:ext>
              </a:extLst>
            </p:cNvPr>
            <p:cNvCxnSpPr/>
            <p:nvPr/>
          </p:nvCxnSpPr>
          <p:spPr>
            <a:xfrm>
              <a:off x="6804589" y="3172574"/>
              <a:ext cx="54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404685-611C-7BDC-48BD-7D685F98AA2F}"/>
              </a:ext>
            </a:extLst>
          </p:cNvPr>
          <p:cNvSpPr txBox="1"/>
          <p:nvPr/>
        </p:nvSpPr>
        <p:spPr>
          <a:xfrm>
            <a:off x="3453138" y="2967335"/>
            <a:ext cx="21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Fundamental grammar for data manipulation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86CCE-9BC4-5AC1-24F1-33B15AD5C40D}"/>
              </a:ext>
            </a:extLst>
          </p:cNvPr>
          <p:cNvSpPr txBox="1"/>
          <p:nvPr/>
        </p:nvSpPr>
        <p:spPr>
          <a:xfrm>
            <a:off x="3048292" y="3685426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Wingdings" pitchFamily="2" charset="2"/>
              </a:rPr>
              <a:t>Functions/commands for data manipulation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311E6-B0FC-8064-E8BB-C90DF80FDAD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4516002" y="3429000"/>
            <a:ext cx="1" cy="256426"/>
          </a:xfrm>
          <a:prstGeom prst="straightConnector1">
            <a:avLst/>
          </a:prstGeom>
          <a:ln w="12700">
            <a:solidFill>
              <a:schemeClr val="tx1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36243-0D29-D231-1246-B3361A2D7FDB}"/>
              </a:ext>
            </a:extLst>
          </p:cNvPr>
          <p:cNvSpPr txBox="1"/>
          <p:nvPr/>
        </p:nvSpPr>
        <p:spPr>
          <a:xfrm>
            <a:off x="6397861" y="1505505"/>
            <a:ext cx="587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4. arrange()</a:t>
            </a:r>
            <a:r>
              <a:rPr lang="en-US" sz="1400" dirty="0"/>
              <a:t>: sort rows based on values in one or more specified columns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52367-CDCD-20F2-8604-98FEF1D0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96" y="2337841"/>
            <a:ext cx="346583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FB104-03DB-C451-4B6F-F6CFE1370A98}"/>
              </a:ext>
            </a:extLst>
          </p:cNvPr>
          <p:cNvGrpSpPr/>
          <p:nvPr/>
        </p:nvGrpSpPr>
        <p:grpSpPr>
          <a:xfrm>
            <a:off x="6858000" y="1950720"/>
            <a:ext cx="1500892" cy="369332"/>
            <a:chOff x="6858000" y="1950720"/>
            <a:chExt cx="150089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F9DC7-5A26-9539-18E5-76B097BF20CD}"/>
                </a:ext>
              </a:extLst>
            </p:cNvPr>
            <p:cNvSpPr txBox="1"/>
            <p:nvPr/>
          </p:nvSpPr>
          <p:spPr>
            <a:xfrm>
              <a:off x="6858000" y="1950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F73B-960F-6E5F-D229-11EAA1E0A748}"/>
                </a:ext>
              </a:extLst>
            </p:cNvPr>
            <p:cNvSpPr txBox="1"/>
            <p:nvPr/>
          </p:nvSpPr>
          <p:spPr>
            <a:xfrm>
              <a:off x="7020064" y="197380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view(iris)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37D287-E38C-E489-ACFD-B8D7E64A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96" y="2629168"/>
            <a:ext cx="3465839" cy="360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2F10C2-3A22-94D5-5FDA-E15CD816A017}"/>
              </a:ext>
            </a:extLst>
          </p:cNvPr>
          <p:cNvGrpSpPr/>
          <p:nvPr/>
        </p:nvGrpSpPr>
        <p:grpSpPr>
          <a:xfrm>
            <a:off x="6858000" y="1950720"/>
            <a:ext cx="4105772" cy="545537"/>
            <a:chOff x="7514242" y="2421798"/>
            <a:chExt cx="4105772" cy="545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F3E06-C1D6-5C98-B8A0-F80621AE4973}"/>
                </a:ext>
              </a:extLst>
            </p:cNvPr>
            <p:cNvSpPr txBox="1"/>
            <p:nvPr/>
          </p:nvSpPr>
          <p:spPr>
            <a:xfrm>
              <a:off x="7514242" y="24217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8ED3BB-3099-98EF-DE02-8B99BB9805BB}"/>
                </a:ext>
              </a:extLst>
            </p:cNvPr>
            <p:cNvSpPr txBox="1"/>
            <p:nvPr/>
          </p:nvSpPr>
          <p:spPr>
            <a:xfrm>
              <a:off x="7676306" y="2444115"/>
              <a:ext cx="3943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IRIS_PetalLen_Arrange_DF ← iris %&gt;%</a:t>
              </a:r>
            </a:p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arrange(Petal.Length)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27FD01-1123-BB56-AE1F-2FE523C774CA}"/>
              </a:ext>
            </a:extLst>
          </p:cNvPr>
          <p:cNvGrpSpPr/>
          <p:nvPr/>
        </p:nvGrpSpPr>
        <p:grpSpPr>
          <a:xfrm>
            <a:off x="8759376" y="4158148"/>
            <a:ext cx="171278" cy="940526"/>
            <a:chOff x="8691155" y="4484914"/>
            <a:chExt cx="171278" cy="94052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340C7D7-6C69-4FA9-74F0-13472395A6E7}"/>
                </a:ext>
              </a:extLst>
            </p:cNvPr>
            <p:cNvCxnSpPr/>
            <p:nvPr/>
          </p:nvCxnSpPr>
          <p:spPr>
            <a:xfrm flipV="1">
              <a:off x="8769531" y="4502331"/>
              <a:ext cx="0" cy="923109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19C117-CD21-DAB3-F94C-86CB8AA4BF4A}"/>
                </a:ext>
              </a:extLst>
            </p:cNvPr>
            <p:cNvSpPr/>
            <p:nvPr/>
          </p:nvSpPr>
          <p:spPr>
            <a:xfrm>
              <a:off x="8691155" y="4484914"/>
              <a:ext cx="171278" cy="9405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6CF94-5D0C-1E7A-CF4A-A680C6C72D83}"/>
              </a:ext>
            </a:extLst>
          </p:cNvPr>
          <p:cNvSpPr/>
          <p:nvPr/>
        </p:nvSpPr>
        <p:spPr>
          <a:xfrm>
            <a:off x="9135291" y="2511002"/>
            <a:ext cx="190119" cy="3420000"/>
          </a:xfrm>
          <a:prstGeom prst="rect">
            <a:avLst/>
          </a:prstGeom>
          <a:solidFill>
            <a:srgbClr val="FCF0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4A97A-7791-7FFF-55D7-8C56CA5B7D53}"/>
              </a:ext>
            </a:extLst>
          </p:cNvPr>
          <p:cNvSpPr txBox="1"/>
          <p:nvPr/>
        </p:nvSpPr>
        <p:spPr>
          <a:xfrm>
            <a:off x="3048292" y="3931647"/>
            <a:ext cx="2860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Summoned by calling library(dplyr) in script</a:t>
            </a:r>
          </a:p>
        </p:txBody>
      </p:sp>
    </p:spTree>
    <p:extLst>
      <p:ext uri="{BB962C8B-B14F-4D97-AF65-F5344CB8AC3E}">
        <p14:creationId xmlns:p14="http://schemas.microsoft.com/office/powerpoint/2010/main" val="20932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C0D-DDDE-705F-CBEC-D2F2CA9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Introduction to </a:t>
            </a:r>
            <a:r>
              <a:rPr lang="en-US" sz="2500" b="1" i="1" dirty="0">
                <a:latin typeface="Century Gothic" panose="020B0502020202020204" pitchFamily="34" charset="0"/>
              </a:rPr>
              <a:t>dplyr </a:t>
            </a:r>
            <a:r>
              <a:rPr lang="en-US" sz="2500" b="1" dirty="0">
                <a:latin typeface="Century Gothic" panose="020B0502020202020204" pitchFamily="34" charset="0"/>
              </a:rPr>
              <a:t>(“The plier”)</a:t>
            </a:r>
          </a:p>
        </p:txBody>
      </p:sp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C60BC6FD-15DA-2364-9A2E-4A255B4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986"/>
            <a:ext cx="189003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C697E-620A-D3B6-0A13-BC86660C30F4}"/>
              </a:ext>
            </a:extLst>
          </p:cNvPr>
          <p:cNvCxnSpPr/>
          <p:nvPr/>
        </p:nvCxnSpPr>
        <p:spPr>
          <a:xfrm>
            <a:off x="2820684" y="3172574"/>
            <a:ext cx="540000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E641A-D9B9-C91B-7D3F-5DF1DA8D69BD}"/>
              </a:ext>
            </a:extLst>
          </p:cNvPr>
          <p:cNvGrpSpPr/>
          <p:nvPr/>
        </p:nvGrpSpPr>
        <p:grpSpPr>
          <a:xfrm>
            <a:off x="5578867" y="1690688"/>
            <a:ext cx="683838" cy="4859676"/>
            <a:chOff x="6804589" y="1690688"/>
            <a:chExt cx="683838" cy="4859676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AF33FF2-9758-2D94-CD18-02C65B1B74F5}"/>
                </a:ext>
              </a:extLst>
            </p:cNvPr>
            <p:cNvSpPr/>
            <p:nvPr/>
          </p:nvSpPr>
          <p:spPr>
            <a:xfrm>
              <a:off x="7344589" y="1690688"/>
              <a:ext cx="143838" cy="485967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9AF20D-E10D-9FF2-DBF7-C58A5DEF6739}"/>
                </a:ext>
              </a:extLst>
            </p:cNvPr>
            <p:cNvCxnSpPr/>
            <p:nvPr/>
          </p:nvCxnSpPr>
          <p:spPr>
            <a:xfrm>
              <a:off x="6804589" y="3172574"/>
              <a:ext cx="54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404685-611C-7BDC-48BD-7D685F98AA2F}"/>
              </a:ext>
            </a:extLst>
          </p:cNvPr>
          <p:cNvSpPr txBox="1"/>
          <p:nvPr/>
        </p:nvSpPr>
        <p:spPr>
          <a:xfrm>
            <a:off x="3453138" y="2967335"/>
            <a:ext cx="21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Fundamental grammar for data manipulation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86CCE-9BC4-5AC1-24F1-33B15AD5C40D}"/>
              </a:ext>
            </a:extLst>
          </p:cNvPr>
          <p:cNvSpPr txBox="1"/>
          <p:nvPr/>
        </p:nvSpPr>
        <p:spPr>
          <a:xfrm>
            <a:off x="3048292" y="3685426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Wingdings" pitchFamily="2" charset="2"/>
              </a:rPr>
              <a:t>Functions/commands for data manipulation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311E6-B0FC-8064-E8BB-C90DF80FDAD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4516002" y="3429000"/>
            <a:ext cx="1" cy="256426"/>
          </a:xfrm>
          <a:prstGeom prst="straightConnector1">
            <a:avLst/>
          </a:prstGeom>
          <a:ln w="12700">
            <a:solidFill>
              <a:schemeClr val="tx1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36243-0D29-D231-1246-B3361A2D7FDB}"/>
              </a:ext>
            </a:extLst>
          </p:cNvPr>
          <p:cNvSpPr txBox="1"/>
          <p:nvPr/>
        </p:nvSpPr>
        <p:spPr>
          <a:xfrm>
            <a:off x="6397861" y="1505505"/>
            <a:ext cx="5317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5. summarise()</a:t>
            </a:r>
            <a:r>
              <a:rPr lang="en-US" sz="1400" dirty="0"/>
              <a:t>: choose which columns to take aggregate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52367-CDCD-20F2-8604-98FEF1D0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96" y="2337841"/>
            <a:ext cx="346583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FB104-03DB-C451-4B6F-F6CFE1370A98}"/>
              </a:ext>
            </a:extLst>
          </p:cNvPr>
          <p:cNvGrpSpPr/>
          <p:nvPr/>
        </p:nvGrpSpPr>
        <p:grpSpPr>
          <a:xfrm>
            <a:off x="6858000" y="1950720"/>
            <a:ext cx="1500892" cy="369332"/>
            <a:chOff x="6858000" y="1950720"/>
            <a:chExt cx="150089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F9DC7-5A26-9539-18E5-76B097BF20CD}"/>
                </a:ext>
              </a:extLst>
            </p:cNvPr>
            <p:cNvSpPr txBox="1"/>
            <p:nvPr/>
          </p:nvSpPr>
          <p:spPr>
            <a:xfrm>
              <a:off x="6858000" y="1950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F73B-960F-6E5F-D229-11EAA1E0A748}"/>
                </a:ext>
              </a:extLst>
            </p:cNvPr>
            <p:cNvSpPr txBox="1"/>
            <p:nvPr/>
          </p:nvSpPr>
          <p:spPr>
            <a:xfrm>
              <a:off x="7020064" y="197380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view(iris)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C403B-D30F-4DC7-E6C3-5F068B3D20AB}"/>
              </a:ext>
            </a:extLst>
          </p:cNvPr>
          <p:cNvGrpSpPr/>
          <p:nvPr/>
        </p:nvGrpSpPr>
        <p:grpSpPr>
          <a:xfrm>
            <a:off x="6858000" y="1950720"/>
            <a:ext cx="4623542" cy="691636"/>
            <a:chOff x="8520887" y="1948073"/>
            <a:chExt cx="4623542" cy="6916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5E82C-BAE4-8642-29F2-93E5B1998379}"/>
                </a:ext>
              </a:extLst>
            </p:cNvPr>
            <p:cNvSpPr txBox="1"/>
            <p:nvPr/>
          </p:nvSpPr>
          <p:spPr>
            <a:xfrm>
              <a:off x="8520887" y="194807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E964D-89FF-40F8-F961-585F45B134AF}"/>
                </a:ext>
              </a:extLst>
            </p:cNvPr>
            <p:cNvSpPr txBox="1"/>
            <p:nvPr/>
          </p:nvSpPr>
          <p:spPr>
            <a:xfrm>
              <a:off x="8682951" y="1993378"/>
              <a:ext cx="4461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IRIS_Summary_DF ← iris %&gt;%</a:t>
              </a:r>
            </a:p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summarise(Mean_SepalL = mean(Sepal.Length), </a:t>
              </a:r>
            </a:p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          Mean_PetalL = mean(Petal.Length))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87AA314-7088-0F3A-1771-91A39B06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731" y="2761274"/>
            <a:ext cx="4000752" cy="786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78E707-B463-647A-741A-EFAA00320EE6}"/>
              </a:ext>
            </a:extLst>
          </p:cNvPr>
          <p:cNvSpPr txBox="1"/>
          <p:nvPr/>
        </p:nvSpPr>
        <p:spPr>
          <a:xfrm>
            <a:off x="3048292" y="3931647"/>
            <a:ext cx="2860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Summoned by calling library(dplyr) in script</a:t>
            </a:r>
          </a:p>
        </p:txBody>
      </p:sp>
    </p:spTree>
    <p:extLst>
      <p:ext uri="{BB962C8B-B14F-4D97-AF65-F5344CB8AC3E}">
        <p14:creationId xmlns:p14="http://schemas.microsoft.com/office/powerpoint/2010/main" val="326063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1893-7014-5675-BEEF-32C0CACF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The iris data 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C83652-84CE-4B63-5950-9CFAA061BFED}"/>
              </a:ext>
            </a:extLst>
          </p:cNvPr>
          <p:cNvGrpSpPr/>
          <p:nvPr/>
        </p:nvGrpSpPr>
        <p:grpSpPr>
          <a:xfrm>
            <a:off x="508256" y="1977307"/>
            <a:ext cx="4009851" cy="2903385"/>
            <a:chOff x="8146185" y="1914271"/>
            <a:chExt cx="4009851" cy="2903385"/>
          </a:xfrm>
        </p:grpSpPr>
        <p:pic>
          <p:nvPicPr>
            <p:cNvPr id="3074" name="Picture 2" descr="Iris | Description, Species, &amp; Facts | Britannica">
              <a:extLst>
                <a:ext uri="{FF2B5EF4-FFF2-40B4-BE49-F238E27FC236}">
                  <a16:creationId xmlns:a16="http://schemas.microsoft.com/office/drawing/2014/main" id="{5F341FB4-ABE8-BFA8-B841-85668FF08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185" y="1914271"/>
              <a:ext cx="3857556" cy="252916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FF34BB-A461-AF9A-75CD-71F36D70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7588" y="4069208"/>
              <a:ext cx="748448" cy="7484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E493F5-5922-6B1D-4988-CD4A4E127991}"/>
              </a:ext>
            </a:extLst>
          </p:cNvPr>
          <p:cNvGrpSpPr/>
          <p:nvPr/>
        </p:nvGrpSpPr>
        <p:grpSpPr>
          <a:xfrm>
            <a:off x="4518107" y="972474"/>
            <a:ext cx="543921" cy="5082988"/>
            <a:chOff x="4518107" y="972474"/>
            <a:chExt cx="543921" cy="508298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FAC45B-E35D-2ACF-AB6A-B9CCC0C8CEE6}"/>
                </a:ext>
              </a:extLst>
            </p:cNvPr>
            <p:cNvCxnSpPr/>
            <p:nvPr/>
          </p:nvCxnSpPr>
          <p:spPr>
            <a:xfrm>
              <a:off x="4518107" y="3241887"/>
              <a:ext cx="3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CC42C4A5-D68B-D01A-0D61-7A8182B9F847}"/>
                </a:ext>
              </a:extLst>
            </p:cNvPr>
            <p:cNvSpPr/>
            <p:nvPr/>
          </p:nvSpPr>
          <p:spPr>
            <a:xfrm>
              <a:off x="4877805" y="972474"/>
              <a:ext cx="184223" cy="5082988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8C3D56-11D3-39C8-29FA-68D2E9C12705}"/>
              </a:ext>
            </a:extLst>
          </p:cNvPr>
          <p:cNvSpPr txBox="1"/>
          <p:nvPr/>
        </p:nvSpPr>
        <p:spPr>
          <a:xfrm>
            <a:off x="508256" y="4773706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Taken from Britannica.com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31C1E-1973-4EB6-FE1A-2B2D84CAEE75}"/>
              </a:ext>
            </a:extLst>
          </p:cNvPr>
          <p:cNvSpPr txBox="1"/>
          <p:nvPr/>
        </p:nvSpPr>
        <p:spPr>
          <a:xfrm>
            <a:off x="5048581" y="876963"/>
            <a:ext cx="613661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Why is the iris data set used for beginners?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500" b="1" dirty="0">
                <a:sym typeface="Wingdings" pitchFamily="2" charset="2"/>
              </a:rPr>
              <a:t>Simple: </a:t>
            </a:r>
            <a:r>
              <a:rPr lang="en-US" sz="1500" dirty="0">
                <a:sym typeface="Wingdings" pitchFamily="2" charset="2"/>
              </a:rPr>
              <a:t>5 cols, 150 rows;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500" b="1" dirty="0">
                <a:sym typeface="Wingdings" pitchFamily="2" charset="2"/>
              </a:rPr>
              <a:t>Easy to visualise: </a:t>
            </a:r>
            <a:r>
              <a:rPr lang="en-US" sz="1500" dirty="0">
                <a:sym typeface="Wingdings" pitchFamily="2" charset="2"/>
              </a:rPr>
              <a:t>fixed no. of combinations to explore;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500" b="1" dirty="0">
                <a:sym typeface="Wingdings" pitchFamily="2" charset="2"/>
              </a:rPr>
              <a:t>Significant: 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One of first few data sets used for teaching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Widely used in machine learning algorithms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Techniques learnt here can be easily applied elsewhere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Introduced by Ronald A. Fisher in 1936.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C44C9-CA2A-E6E2-2CB8-B624C8D2FE26}"/>
              </a:ext>
            </a:extLst>
          </p:cNvPr>
          <p:cNvSpPr txBox="1"/>
          <p:nvPr/>
        </p:nvSpPr>
        <p:spPr>
          <a:xfrm>
            <a:off x="5048581" y="3589517"/>
            <a:ext cx="31309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Data set specifications: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Columns: 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Sepals (bud envelopes)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Length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Width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Petals 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Length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Width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Species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Setosa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Veriscolor</a:t>
            </a:r>
          </a:p>
          <a:p>
            <a:pPr marL="1200150" lvl="2" indent="-285750">
              <a:buFont typeface="Wingdings" pitchFamily="2" charset="2"/>
              <a:buChar char="à"/>
            </a:pPr>
            <a:r>
              <a:rPr lang="en-US" sz="1500" dirty="0">
                <a:sym typeface="Wingdings" pitchFamily="2" charset="2"/>
              </a:rPr>
              <a:t>Virginica</a:t>
            </a:r>
          </a:p>
        </p:txBody>
      </p:sp>
      <p:pic>
        <p:nvPicPr>
          <p:cNvPr id="3076" name="Picture 4" descr="Building a Flask-Based Iris Flower Classification Model: From Prediction to  Deployment” | by Snehal W. | Medium">
            <a:extLst>
              <a:ext uri="{FF2B5EF4-FFF2-40B4-BE49-F238E27FC236}">
                <a16:creationId xmlns:a16="http://schemas.microsoft.com/office/drawing/2014/main" id="{45079071-7317-3C7A-7A8E-10B43FE1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89" y="4506468"/>
            <a:ext cx="3977726" cy="16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Prelims: Understanding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Crucial step to get a rough idea of data prior to diving deeper</a:t>
            </a:r>
          </a:p>
          <a:p>
            <a:r>
              <a:rPr lang="en-US" sz="1800" dirty="0"/>
              <a:t>Most common metrics: </a:t>
            </a:r>
          </a:p>
          <a:p>
            <a:pPr lvl="1"/>
            <a:r>
              <a:rPr lang="en-US" sz="1600" dirty="0"/>
              <a:t>mean ± standard deviation (‘spread’); </a:t>
            </a:r>
          </a:p>
          <a:p>
            <a:pPr lvl="1"/>
            <a:r>
              <a:rPr lang="en-US" sz="1600" dirty="0"/>
              <a:t>median ± interquartile range;   </a:t>
            </a:r>
          </a:p>
          <a:p>
            <a:r>
              <a:rPr lang="en-US" sz="1800" dirty="0"/>
              <a:t>Once done with descriptive stats, always </a:t>
            </a:r>
            <a:r>
              <a:rPr lang="en-US" sz="1800" b="1" dirty="0"/>
              <a:t>visualise</a:t>
            </a:r>
            <a:r>
              <a:rPr lang="en-US" sz="1800" dirty="0"/>
              <a:t> your data. </a:t>
            </a:r>
          </a:p>
          <a:p>
            <a:r>
              <a:rPr lang="en-US" sz="1800" dirty="0"/>
              <a:t>Recommendation: load in your libraries first before starting to code. </a:t>
            </a:r>
          </a:p>
        </p:txBody>
      </p:sp>
    </p:spTree>
    <p:extLst>
      <p:ext uri="{BB962C8B-B14F-4D97-AF65-F5344CB8AC3E}">
        <p14:creationId xmlns:p14="http://schemas.microsoft.com/office/powerpoint/2010/main" val="277504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1: Choosing the “width” columns in the 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270376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IRIS_WidthCols_DF ← iris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  select(Sepal.Width, Petal.Width)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4693-9326-F258-E0C6-25F7F3CF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47" y="1307570"/>
            <a:ext cx="2071458" cy="5282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60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2: Choosing sepal widths greater than 4.0mm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00494"/>
            <a:ext cx="7270376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IRIS_SepalWidthFilt_DF ← iris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	filter(Sepal.Width &gt;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3087-DFE5-0AB4-ED50-23D1AC41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00494"/>
            <a:ext cx="59309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69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3: Get sepal width to length ratio in a new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1" y="1555579"/>
            <a:ext cx="8238566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IRIS_WLRatio_DF ← iris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  mutate(WLRatio = Sepal.Width/Sepal.Length)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E151B-E6BD-AE92-0FC5-7A170E3F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318" y="1555579"/>
            <a:ext cx="4652631" cy="4129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53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4: Sort data by Petal.Length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588"/>
            <a:ext cx="6140824" cy="385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IRIS_PetalSorted_DF ← iris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arrange(Petal.Length)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31235-7EDC-E700-4DFB-ADF55A00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24" y="1468935"/>
            <a:ext cx="5060576" cy="5256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3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4: Get the mean and median for widths columns.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0ADA-D52D-5D8D-D6BD-6A9B6706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322860" cy="2262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IRIS_MeanMedianWidth_DF &lt;- iris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summarise(Mean_PetalWid   = mean(Petal.Width,   na.rm = TRUE),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          Median_PetalWid = median(Petal.Width, na.rm = TRUE),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          Mean_SepalWid   = mean(Sepal.Width,   na.rm = TRUE),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  <a:latin typeface="Andale Mono" panose="020B0509000000000004" pitchFamily="49" charset="0"/>
              </a:rPr>
              <a:t>            Median_SepalWid = median(Sepal.Width, na.rm = TRUE))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B01C-F25C-05EC-8DE2-5D43CBC6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215060"/>
            <a:ext cx="10816693" cy="1063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2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CC30-D75A-705A-C104-2A812404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Task 5: Plot the distribution of sepal 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F1B6A-54A5-A319-91BA-7C378AA05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8" y="1460015"/>
            <a:ext cx="10784543" cy="52242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3FEFCB-DA38-D58C-0871-3B584CBD68FC}"/>
              </a:ext>
            </a:extLst>
          </p:cNvPr>
          <p:cNvGrpSpPr/>
          <p:nvPr/>
        </p:nvGrpSpPr>
        <p:grpSpPr>
          <a:xfrm>
            <a:off x="838200" y="1460015"/>
            <a:ext cx="3607236" cy="823129"/>
            <a:chOff x="838200" y="1460015"/>
            <a:chExt cx="3607236" cy="823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D7F096-CD49-3B7F-6118-496E6275EFCE}"/>
                </a:ext>
              </a:extLst>
            </p:cNvPr>
            <p:cNvSpPr txBox="1"/>
            <p:nvPr/>
          </p:nvSpPr>
          <p:spPr>
            <a:xfrm>
              <a:off x="838200" y="1460015"/>
              <a:ext cx="321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hist(iris$Sepal.Width)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AEFA3-8A41-117E-D4E7-F11DDB93B86F}"/>
                </a:ext>
              </a:extLst>
            </p:cNvPr>
            <p:cNvSpPr/>
            <p:nvPr/>
          </p:nvSpPr>
          <p:spPr>
            <a:xfrm>
              <a:off x="2165684" y="1526292"/>
              <a:ext cx="116878" cy="233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7F32B5-1CE3-2645-166F-A018AEF795C0}"/>
                </a:ext>
              </a:extLst>
            </p:cNvPr>
            <p:cNvCxnSpPr/>
            <p:nvPr/>
          </p:nvCxnSpPr>
          <p:spPr>
            <a:xfrm>
              <a:off x="2220686" y="1766923"/>
              <a:ext cx="0" cy="27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56B68-93DB-4B72-764E-127D35750F11}"/>
                </a:ext>
              </a:extLst>
            </p:cNvPr>
            <p:cNvSpPr txBox="1"/>
            <p:nvPr/>
          </p:nvSpPr>
          <p:spPr>
            <a:xfrm>
              <a:off x="1263155" y="2036923"/>
              <a:ext cx="31822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From the iris data set, select Sepal.Width column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1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B63B-8AFF-F825-4612-577DFF75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</a:t>
            </a:r>
          </a:p>
        </p:txBody>
      </p:sp>
      <p:pic>
        <p:nvPicPr>
          <p:cNvPr id="9220" name="Picture 4" descr="Institutional Representatives - Society for Neuroscience Singapore Chapter">
            <a:extLst>
              <a:ext uri="{FF2B5EF4-FFF2-40B4-BE49-F238E27FC236}">
                <a16:creationId xmlns:a16="http://schemas.microsoft.com/office/drawing/2014/main" id="{70D41CB6-4687-AAC7-F420-A158CEC6D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9667"/>
          <a:stretch/>
        </p:blipFill>
        <p:spPr bwMode="auto">
          <a:xfrm>
            <a:off x="0" y="4169372"/>
            <a:ext cx="517031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iving | NUS Yong Loo Lin School of Medicine - Partner us to inspire health  for all Giving | NUS Yong Loo Lin School of Medicine">
            <a:extLst>
              <a:ext uri="{FF2B5EF4-FFF2-40B4-BE49-F238E27FC236}">
                <a16:creationId xmlns:a16="http://schemas.microsoft.com/office/drawing/2014/main" id="{4372AE12-BBC8-F52A-AF65-CB54DFC0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71" y="4168742"/>
            <a:ext cx="3764922" cy="7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C22F66-989F-8F99-8FDE-8E96C676144F}"/>
              </a:ext>
            </a:extLst>
          </p:cNvPr>
          <p:cNvGrpSpPr/>
          <p:nvPr/>
        </p:nvGrpSpPr>
        <p:grpSpPr>
          <a:xfrm>
            <a:off x="347607" y="4873763"/>
            <a:ext cx="5001565" cy="1080394"/>
            <a:chOff x="502277" y="3429000"/>
            <a:chExt cx="5001565" cy="10803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4F8527-2E71-C4B8-1506-06F36A72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77" y="3429000"/>
              <a:ext cx="1080394" cy="10803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537587-4A86-7E98-20E9-95D349978B7F}"/>
                </a:ext>
              </a:extLst>
            </p:cNvPr>
            <p:cNvSpPr txBox="1"/>
            <p:nvPr/>
          </p:nvSpPr>
          <p:spPr>
            <a:xfrm>
              <a:off x="1568149" y="3872001"/>
              <a:ext cx="3935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Class of 2021 (Psych major + French Studies minor)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009D4A7-1E22-A29F-D86F-77E22B8F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313" y="3237874"/>
            <a:ext cx="566313" cy="56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F5C7C-BBBC-8971-53D7-2CC21D02AE85}"/>
              </a:ext>
            </a:extLst>
          </p:cNvPr>
          <p:cNvSpPr txBox="1"/>
          <p:nvPr/>
        </p:nvSpPr>
        <p:spPr>
          <a:xfrm>
            <a:off x="8161901" y="5097626"/>
            <a:ext cx="3764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Research Assistant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Digital Medicine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Cardiovascular health &amp; sleep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RStudio (3+ years)</a:t>
            </a:r>
            <a:endParaRPr lang="en-US" sz="1200" dirty="0"/>
          </a:p>
        </p:txBody>
      </p:sp>
      <p:pic>
        <p:nvPicPr>
          <p:cNvPr id="9224" name="Picture 8" descr="FASS@CHS Orientation – FASS@CHS Orientation">
            <a:extLst>
              <a:ext uri="{FF2B5EF4-FFF2-40B4-BE49-F238E27FC236}">
                <a16:creationId xmlns:a16="http://schemas.microsoft.com/office/drawing/2014/main" id="{3529B7B6-8B93-F3EA-220E-2442A177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2" y="1874127"/>
            <a:ext cx="4825151" cy="19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Yong Loo Lin School of Medicine (NUS Medicine): Singapore's Leading Med  School">
            <a:extLst>
              <a:ext uri="{FF2B5EF4-FFF2-40B4-BE49-F238E27FC236}">
                <a16:creationId xmlns:a16="http://schemas.microsoft.com/office/drawing/2014/main" id="{EC43008D-CDD9-9D14-4F0F-32CDD545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71" y="1592346"/>
            <a:ext cx="3768745" cy="236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7BB7061-52C3-5572-3EF2-47E78A65A465}"/>
              </a:ext>
            </a:extLst>
          </p:cNvPr>
          <p:cNvGrpSpPr/>
          <p:nvPr/>
        </p:nvGrpSpPr>
        <p:grpSpPr>
          <a:xfrm>
            <a:off x="7758661" y="6026510"/>
            <a:ext cx="1612879" cy="831490"/>
            <a:chOff x="7758661" y="6026510"/>
            <a:chExt cx="1612879" cy="831490"/>
          </a:xfrm>
        </p:grpSpPr>
        <p:pic>
          <p:nvPicPr>
            <p:cNvPr id="1026" name="Picture 2" descr="R-Ladies Cambridge (@RLadiesCam) / X">
              <a:extLst>
                <a:ext uri="{FF2B5EF4-FFF2-40B4-BE49-F238E27FC236}">
                  <a16:creationId xmlns:a16="http://schemas.microsoft.com/office/drawing/2014/main" id="{70E9A819-5F33-2498-9E7B-B37DCDF54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661" y="6051521"/>
              <a:ext cx="806479" cy="806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-Ladies Paris - YouTube">
              <a:extLst>
                <a:ext uri="{FF2B5EF4-FFF2-40B4-BE49-F238E27FC236}">
                  <a16:creationId xmlns:a16="http://schemas.microsoft.com/office/drawing/2014/main" id="{A5EBE7C0-076E-71CB-B3FE-6A2D7A987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140" y="6026510"/>
              <a:ext cx="806400" cy="8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17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18593 0.0013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DC520-D83A-0D2D-75CE-084C9BF4D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</a:p>
        </p:txBody>
      </p:sp>
      <p:pic>
        <p:nvPicPr>
          <p:cNvPr id="4" name="Picture 3" descr="Cartoon character peeking out of a door&#10;&#10;Description automatically generated">
            <a:extLst>
              <a:ext uri="{FF2B5EF4-FFF2-40B4-BE49-F238E27FC236}">
                <a16:creationId xmlns:a16="http://schemas.microsoft.com/office/drawing/2014/main" id="{1A77F0CC-3C96-E80E-E2DB-F64149D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954"/>
            <a:ext cx="4976805" cy="4976805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07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4258-E2F5-3ABB-F3C1-D881F66E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Contents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32FF0-7511-BA16-40B7-6F653ED9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37" y="2088882"/>
            <a:ext cx="144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5C2C8-BEDF-04AE-FAAA-BD13E797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63" y="2088882"/>
            <a:ext cx="1440000" cy="1440000"/>
          </a:xfrm>
          <a:prstGeom prst="rect">
            <a:avLst/>
          </a:prstGeom>
        </p:spPr>
      </p:pic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647D0315-8FB7-5205-1400-D1E681FA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32" y="2088882"/>
            <a:ext cx="12423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B3739-9B52-00B2-8FC3-7495D8866D11}"/>
              </a:ext>
            </a:extLst>
          </p:cNvPr>
          <p:cNvSpPr txBox="1"/>
          <p:nvPr/>
        </p:nvSpPr>
        <p:spPr>
          <a:xfrm>
            <a:off x="171651" y="3789911"/>
            <a:ext cx="35509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Basic setup for RStudio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Where to look to download R &amp; RStudio?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Making sure latest versions used.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D58FF-5F95-EA55-C6EA-78879D5F551C}"/>
              </a:ext>
            </a:extLst>
          </p:cNvPr>
          <p:cNvSpPr txBox="1"/>
          <p:nvPr/>
        </p:nvSpPr>
        <p:spPr>
          <a:xfrm>
            <a:off x="8673759" y="3789911"/>
            <a:ext cx="31422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Iris data set (Hands on!)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Why is it interesting and significant?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i="1" dirty="0">
                <a:sym typeface="Wingdings" pitchFamily="2" charset="2"/>
              </a:rPr>
              <a:t>dplyr</a:t>
            </a:r>
            <a:r>
              <a:rPr lang="en-US" sz="1200" dirty="0">
                <a:sym typeface="Wingdings" pitchFamily="2" charset="2"/>
              </a:rPr>
              <a:t> verbs application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/>
              <a:t>Basic plotting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76A83-B230-8FBC-F5A5-AC90FFBFD54B}"/>
              </a:ext>
            </a:extLst>
          </p:cNvPr>
          <p:cNvSpPr txBox="1"/>
          <p:nvPr/>
        </p:nvSpPr>
        <p:spPr>
          <a:xfrm>
            <a:off x="4512072" y="3803469"/>
            <a:ext cx="31678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Introduction to </a:t>
            </a:r>
            <a:r>
              <a:rPr lang="en-US" sz="1400" b="1" i="1" dirty="0"/>
              <a:t>dplyr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Downloading </a:t>
            </a:r>
            <a:r>
              <a:rPr lang="en-US" sz="1200" i="1" dirty="0">
                <a:sym typeface="Wingdings" pitchFamily="2" charset="2"/>
              </a:rPr>
              <a:t>dplyr</a:t>
            </a:r>
            <a:r>
              <a:rPr lang="en-US" sz="1200" dirty="0">
                <a:sym typeface="Wingdings" pitchFamily="2" charset="2"/>
              </a:rPr>
              <a:t>;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 dirty="0">
                <a:sym typeface="Wingdings" pitchFamily="2" charset="2"/>
              </a:rPr>
              <a:t>Introduction to basic verbs in </a:t>
            </a:r>
            <a:r>
              <a:rPr lang="en-US" sz="1200" i="1" dirty="0">
                <a:sym typeface="Wingdings" pitchFamily="2" charset="2"/>
              </a:rPr>
              <a:t>dplyr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5874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CF0C06-B9FE-E31A-6758-92CAF1F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663" y="5431785"/>
            <a:ext cx="1342253" cy="1342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ABE97-37A6-86E6-04FB-CDF6D56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b="1" dirty="0"/>
              <a:t>Basic setup for R – Downloading R (4.4.2)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EE5F-1569-46E0-23A6-84957285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967496"/>
            <a:ext cx="5157787" cy="477421"/>
          </a:xfrm>
        </p:spPr>
        <p:txBody>
          <a:bodyPr>
            <a:normAutofit/>
          </a:bodyPr>
          <a:lstStyle/>
          <a:p>
            <a:r>
              <a:rPr lang="en-US" sz="2000" dirty="0"/>
              <a:t>For Windows 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4FBE6-E774-940C-EFF0-FFB5038C7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4702" y="1444916"/>
            <a:ext cx="5332411" cy="5532437"/>
          </a:xfrm>
          <a:ln w="19050" cap="rnd">
            <a:noFill/>
            <a:prstDash val="sysDot"/>
          </a:ln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Head to cran.r-project.org;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Select Download R for Windows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Click on “Install R for the first time”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Click Download R for windows, then open downloaded file.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&lt;Setup wizard should pop out&gt; Select the language you’d like to use during the installation.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Once done, click ”Ok to continue”.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Info tab will show up. Click “Next”.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Choose directory to save R. Default is C:\. Once done, click “Next”.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Depending on your computer, you can choose amongst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sz="1200" dirty="0"/>
              <a:t>User installation; 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sz="1200" dirty="0"/>
              <a:t>32/64-bit User installation;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sz="1200" dirty="0"/>
              <a:t>Custom installation. 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endParaRPr lang="en-US" sz="9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Start up customization will show up next. Choose either “Yes” or “No”.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Choose folder on where to save R, either the C:\ or the R folder that was created. Once done, click “Next”.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You may choose to create additional shortcuts for R on the desktop. This is optional.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200" dirty="0"/>
              <a:t>Once done, hit “Next”, then click “Finish”</a:t>
            </a:r>
            <a:endParaRPr lang="en-US" sz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68F7A-58F2-996E-EC68-1B992CF92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967495"/>
            <a:ext cx="5183188" cy="477421"/>
          </a:xfrm>
        </p:spPr>
        <p:txBody>
          <a:bodyPr>
            <a:normAutofit/>
          </a:bodyPr>
          <a:lstStyle/>
          <a:p>
            <a:r>
              <a:rPr lang="en-US" sz="2000" dirty="0"/>
              <a:t>For Mac Users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259D-5FE3-A4FB-3C56-2D052A5B1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444916"/>
            <a:ext cx="5332411" cy="527129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Head to cran.r-project.org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Click download R for MacOS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Do note difference in .pkgs for different Macbook generations: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R-4.4.2-arm64.pkg (Silicon chip – M1/2 Macs);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R-4.4.2-x86_64.pkg (Intel chip)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Once file download is complete, click on it to open R installer. Follow instructions in the installer.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Once done, you should see a green tick (.     ) indicating download complete.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Click “close”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74EE1-FD01-E6D5-E262-13F9D052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049" y="3111363"/>
            <a:ext cx="238236" cy="216000"/>
          </a:xfrm>
          <a:prstGeom prst="rect">
            <a:avLst/>
          </a:prstGeom>
        </p:spPr>
      </p:pic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9C00FC5D-DCDF-1694-47EC-FD5D63DF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778" y="6202724"/>
            <a:ext cx="347850" cy="2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0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CF0C06-B9FE-E31A-6758-92CAF1F4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663" y="5431785"/>
            <a:ext cx="1342253" cy="1342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ABE97-37A6-86E6-04FB-CDF6D569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b="1" dirty="0"/>
              <a:t>Basic setup for R – Downloading RStudio (2024.12.0+)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EE5F-1569-46E0-23A6-84957285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967496"/>
            <a:ext cx="5157787" cy="477421"/>
          </a:xfrm>
        </p:spPr>
        <p:txBody>
          <a:bodyPr>
            <a:normAutofit/>
          </a:bodyPr>
          <a:lstStyle/>
          <a:p>
            <a:r>
              <a:rPr lang="en-US" sz="2000" dirty="0"/>
              <a:t>For Windows 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4FBE6-E774-940C-EFF0-FFB5038C7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4702" y="1444916"/>
            <a:ext cx="5332411" cy="5532437"/>
          </a:xfrm>
          <a:ln w="19050" cap="rnd">
            <a:noFill/>
            <a:prstDash val="sysDot"/>
          </a:ln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400" dirty="0"/>
              <a:t>Head to https://posit.co/downloads/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400" dirty="0"/>
              <a:t>Click on the button on the right of the screen: “2: Install RStudio”. The button should say “DOWNLOAD RSTUDIO DESKTOP FOR WINDOWS”.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400" dirty="0"/>
              <a:t>Once the package has downloaded, “Welcome to RStudio Setup Wizard” should open.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400" dirty="0"/>
              <a:t>Click “Next” and follow the guidance provided in the setup wizard.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400" dirty="0"/>
              <a:t>Once done, R and RStudio will open automatically.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68F7A-58F2-996E-EC68-1B992CF92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967495"/>
            <a:ext cx="5183188" cy="477421"/>
          </a:xfrm>
        </p:spPr>
        <p:txBody>
          <a:bodyPr>
            <a:normAutofit/>
          </a:bodyPr>
          <a:lstStyle/>
          <a:p>
            <a:r>
              <a:rPr lang="en-US" sz="2000" dirty="0"/>
              <a:t>For Mac Users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259D-5FE3-A4FB-3C56-2D052A5B1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444916"/>
            <a:ext cx="5332411" cy="52712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Head to </a:t>
            </a:r>
            <a:r>
              <a:rPr lang="en-US" sz="1200" dirty="0">
                <a:hlinkClick r:id="rId3"/>
              </a:rPr>
              <a:t>https://posit.co/downloads/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Click ”DOWNLOAD RSTUDIO”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Once file download is complete, click to open the installer.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Drag RStudio into your ”Applications”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Once installation is complete, R and RStudio will open automatically. </a:t>
            </a:r>
          </a:p>
        </p:txBody>
      </p:sp>
      <p:pic>
        <p:nvPicPr>
          <p:cNvPr id="4098" name="Picture 2" descr="Icon request: Rstudio · Issue #269 · tinalatif/flat.icns · GitHub">
            <a:extLst>
              <a:ext uri="{FF2B5EF4-FFF2-40B4-BE49-F238E27FC236}">
                <a16:creationId xmlns:a16="http://schemas.microsoft.com/office/drawing/2014/main" id="{6A5ACDE6-3D0A-A9BE-29BB-8B969FBD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462" y="6180517"/>
            <a:ext cx="318134" cy="3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55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DE05-0802-4388-C819-99C50348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Brief introduction to the RStudio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37F82-AA87-45FF-2B3F-585709D4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0315"/>
            <a:ext cx="7772400" cy="48577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4CED85-E5DB-990B-E2CD-6009DE4E1414}"/>
              </a:ext>
            </a:extLst>
          </p:cNvPr>
          <p:cNvGrpSpPr/>
          <p:nvPr/>
        </p:nvGrpSpPr>
        <p:grpSpPr>
          <a:xfrm>
            <a:off x="370969" y="1690688"/>
            <a:ext cx="1924970" cy="1187803"/>
            <a:chOff x="370969" y="1690688"/>
            <a:chExt cx="1924970" cy="11878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BAC99B-2C04-FA18-9184-D02AA084F17C}"/>
                </a:ext>
              </a:extLst>
            </p:cNvPr>
            <p:cNvSpPr txBox="1"/>
            <p:nvPr/>
          </p:nvSpPr>
          <p:spPr>
            <a:xfrm>
              <a:off x="370969" y="2170605"/>
              <a:ext cx="19150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Console: 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en-US" sz="1000" dirty="0">
                  <a:sym typeface="Wingdings" pitchFamily="2" charset="2"/>
                </a:rPr>
                <a:t>Running functions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en-US" sz="1000" dirty="0">
                  <a:sym typeface="Wingdings" pitchFamily="2" charset="2"/>
                </a:rPr>
                <a:t>Type function then hit “Enter” to run</a:t>
              </a:r>
              <a:endParaRPr lang="en-US" sz="10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CF5F93C-9975-4F17-74DF-D6FD645C6A97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1328485" y="1690688"/>
              <a:ext cx="967454" cy="479917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F66F57-6732-DE47-0950-1FF23FABD149}"/>
              </a:ext>
            </a:extLst>
          </p:cNvPr>
          <p:cNvGrpSpPr/>
          <p:nvPr/>
        </p:nvGrpSpPr>
        <p:grpSpPr>
          <a:xfrm>
            <a:off x="2209800" y="1690688"/>
            <a:ext cx="1856073" cy="1235104"/>
            <a:chOff x="2209800" y="1690688"/>
            <a:chExt cx="1856073" cy="123510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F8E655-6CE1-1B3B-C3D8-5A7077EE2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2043" y="1690688"/>
              <a:ext cx="0" cy="52721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930684-A751-C3E7-AA35-C154EE6FFDEC}"/>
                </a:ext>
              </a:extLst>
            </p:cNvPr>
            <p:cNvSpPr txBox="1"/>
            <p:nvPr/>
          </p:nvSpPr>
          <p:spPr>
            <a:xfrm>
              <a:off x="2209800" y="2217906"/>
              <a:ext cx="18560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Terminal: </a:t>
              </a:r>
            </a:p>
            <a:p>
              <a:r>
                <a:rPr lang="en-US" sz="1000" dirty="0">
                  <a:sym typeface="Wingdings" pitchFamily="2" charset="2"/>
                </a:rPr>
                <a:t> Providing access to the system shell from within the RStudio environment. </a:t>
              </a:r>
              <a:endParaRPr lang="en-US" sz="1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ADA789-CB1C-C847-CF5F-3712CE83F0F1}"/>
              </a:ext>
            </a:extLst>
          </p:cNvPr>
          <p:cNvGrpSpPr/>
          <p:nvPr/>
        </p:nvGrpSpPr>
        <p:grpSpPr>
          <a:xfrm>
            <a:off x="3657600" y="1690688"/>
            <a:ext cx="3540369" cy="2418005"/>
            <a:chOff x="3657600" y="1690688"/>
            <a:chExt cx="3540369" cy="241800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7A3598-99FF-B30E-C842-7424A13A4546}"/>
                </a:ext>
              </a:extLst>
            </p:cNvPr>
            <p:cNvCxnSpPr/>
            <p:nvPr/>
          </p:nvCxnSpPr>
          <p:spPr>
            <a:xfrm>
              <a:off x="3657600" y="1690688"/>
              <a:ext cx="625231" cy="786789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09842-A0D7-6975-00FA-EC386BE63E5A}"/>
                </a:ext>
              </a:extLst>
            </p:cNvPr>
            <p:cNvSpPr txBox="1"/>
            <p:nvPr/>
          </p:nvSpPr>
          <p:spPr>
            <a:xfrm>
              <a:off x="4282831" y="2477477"/>
              <a:ext cx="291513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Background jobs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>
                  <a:sym typeface="Wingdings" pitchFamily="2" charset="2"/>
                </a:rPr>
                <a:t>Jobs to run in a separate dedicated R session. 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>
                  <a:sym typeface="Wingdings" pitchFamily="2" charset="2"/>
                </a:rPr>
                <a:t>All variables available from current work session accessible in the background job session.  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Doesn’t affect current script’s outputs; 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Can be started manually or programmatically; 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Good for interactive, ad-hoc usage.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382A08-160A-FCF7-C499-80D33B5E4EFB}"/>
              </a:ext>
            </a:extLst>
          </p:cNvPr>
          <p:cNvGrpSpPr/>
          <p:nvPr/>
        </p:nvGrpSpPr>
        <p:grpSpPr>
          <a:xfrm>
            <a:off x="5001891" y="4900246"/>
            <a:ext cx="2399278" cy="1289539"/>
            <a:chOff x="5001891" y="4900246"/>
            <a:chExt cx="2399278" cy="12895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B1D239F-4E49-2042-55C4-4B7F566F2CE8}"/>
                </a:ext>
              </a:extLst>
            </p:cNvPr>
            <p:cNvGrpSpPr/>
            <p:nvPr/>
          </p:nvGrpSpPr>
          <p:grpSpPr>
            <a:xfrm>
              <a:off x="6897600" y="4900246"/>
              <a:ext cx="503569" cy="1289539"/>
              <a:chOff x="6897600" y="4900246"/>
              <a:chExt cx="503569" cy="1289539"/>
            </a:xfrm>
          </p:grpSpPr>
          <p:sp>
            <p:nvSpPr>
              <p:cNvPr id="20" name="Left Bracket 19">
                <a:extLst>
                  <a:ext uri="{FF2B5EF4-FFF2-40B4-BE49-F238E27FC236}">
                    <a16:creationId xmlns:a16="http://schemas.microsoft.com/office/drawing/2014/main" id="{EBA25DAD-0BF1-826D-B9B6-738CC8CBC387}"/>
                  </a:ext>
                </a:extLst>
              </p:cNvPr>
              <p:cNvSpPr/>
              <p:nvPr/>
            </p:nvSpPr>
            <p:spPr>
              <a:xfrm>
                <a:off x="7315200" y="4900246"/>
                <a:ext cx="85969" cy="1289539"/>
              </a:xfrm>
              <a:prstGeom prst="leftBracke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ABE5D8C-F58F-BB2C-D47C-369A8391BB8C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 flipV="1">
                <a:off x="6897600" y="5545015"/>
                <a:ext cx="417600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headEnd type="oval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F48A66-528F-122D-C0D4-B42CA2F61E0B}"/>
                </a:ext>
              </a:extLst>
            </p:cNvPr>
            <p:cNvSpPr txBox="1"/>
            <p:nvPr/>
          </p:nvSpPr>
          <p:spPr>
            <a:xfrm>
              <a:off x="5001891" y="5191072"/>
              <a:ext cx="19994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ym typeface="Wingdings" pitchFamily="2" charset="2"/>
                </a:rPr>
                <a:t> </a:t>
              </a:r>
              <a:r>
                <a:rPr lang="en-US" sz="1000" dirty="0"/>
                <a:t>Plots will show up here; </a:t>
              </a:r>
            </a:p>
            <a:p>
              <a:r>
                <a:rPr lang="en-US" sz="1000" dirty="0">
                  <a:sym typeface="Wingdings" pitchFamily="2" charset="2"/>
                </a:rPr>
                <a:t> </a:t>
              </a:r>
              <a:r>
                <a:rPr lang="en-US" sz="1000" dirty="0"/>
                <a:t>Expands and contracts in proportion to the window size;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1E8E7CB-4EE7-A48E-B336-68583032928F}"/>
              </a:ext>
            </a:extLst>
          </p:cNvPr>
          <p:cNvSpPr/>
          <p:nvPr/>
        </p:nvSpPr>
        <p:spPr>
          <a:xfrm>
            <a:off x="7731125" y="4648200"/>
            <a:ext cx="219075" cy="9842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2B26F2-8044-3257-0165-6070A46D6F3F}"/>
              </a:ext>
            </a:extLst>
          </p:cNvPr>
          <p:cNvGrpSpPr/>
          <p:nvPr/>
        </p:nvGrpSpPr>
        <p:grpSpPr>
          <a:xfrm>
            <a:off x="7628181" y="1708262"/>
            <a:ext cx="2078993" cy="2427012"/>
            <a:chOff x="7628181" y="1708262"/>
            <a:chExt cx="2078993" cy="24270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DEC651-257A-C7FB-BDB9-E0C338EA74CD}"/>
                </a:ext>
              </a:extLst>
            </p:cNvPr>
            <p:cNvSpPr txBox="1"/>
            <p:nvPr/>
          </p:nvSpPr>
          <p:spPr>
            <a:xfrm>
              <a:off x="7634236" y="2504058"/>
              <a:ext cx="207293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This is where you will see your data and its specs (e.g., #row &amp; #columns);</a:t>
              </a:r>
            </a:p>
            <a:p>
              <a:pPr marL="171450" indent="-171450">
                <a:buFont typeface="Wingdings" pitchFamily="2" charset="2"/>
                <a:buChar char="à"/>
              </a:pPr>
              <a:endParaRPr lang="en-US" sz="1000" dirty="0"/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In R, the tables/spreadsheets are known as </a:t>
              </a:r>
              <a:r>
                <a:rPr lang="en-US" sz="1000" i="1" dirty="0"/>
                <a:t>data frames</a:t>
              </a:r>
              <a:r>
                <a:rPr lang="en-US" sz="1000" dirty="0"/>
                <a:t>. </a:t>
              </a:r>
            </a:p>
            <a:p>
              <a:r>
                <a:rPr lang="en-US" sz="1000" dirty="0"/>
                <a:t> </a:t>
              </a:r>
            </a:p>
            <a:p>
              <a:pPr marL="171450" indent="-171450">
                <a:buFont typeface="Wingdings" pitchFamily="2" charset="2"/>
                <a:buChar char="à"/>
              </a:pPr>
              <a:r>
                <a:rPr lang="en-US" sz="1000" dirty="0"/>
                <a:t>Can get cluttered quick: up to you to manage.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434E2E-DCAA-8A72-48D8-694C38BF9063}"/>
                </a:ext>
              </a:extLst>
            </p:cNvPr>
            <p:cNvCxnSpPr>
              <a:cxnSpLocks/>
            </p:cNvCxnSpPr>
            <p:nvPr/>
          </p:nvCxnSpPr>
          <p:spPr>
            <a:xfrm>
              <a:off x="7628181" y="1708262"/>
              <a:ext cx="6055" cy="86358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FDE4AF-90B9-AA17-DE0A-1E706DEF282D}"/>
              </a:ext>
            </a:extLst>
          </p:cNvPr>
          <p:cNvGrpSpPr/>
          <p:nvPr/>
        </p:nvGrpSpPr>
        <p:grpSpPr>
          <a:xfrm>
            <a:off x="54635" y="1222309"/>
            <a:ext cx="2373672" cy="861774"/>
            <a:chOff x="54635" y="1222309"/>
            <a:chExt cx="2373672" cy="86177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828D9-5FE7-1253-5315-CB37C4C2B10A}"/>
                </a:ext>
              </a:extLst>
            </p:cNvPr>
            <p:cNvSpPr/>
            <p:nvPr/>
          </p:nvSpPr>
          <p:spPr>
            <a:xfrm>
              <a:off x="2209800" y="1410315"/>
              <a:ext cx="218507" cy="12781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066E0D-4625-034A-443E-EAC0A4BE0CE2}"/>
                </a:ext>
              </a:extLst>
            </p:cNvPr>
            <p:cNvGrpSpPr/>
            <p:nvPr/>
          </p:nvGrpSpPr>
          <p:grpSpPr>
            <a:xfrm>
              <a:off x="54635" y="1222309"/>
              <a:ext cx="2155165" cy="861774"/>
              <a:chOff x="54635" y="1222309"/>
              <a:chExt cx="2155165" cy="86177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6EE559B-0486-1A83-AF18-AC43200536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9800" y="1470546"/>
                <a:ext cx="540000" cy="36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91B503-612A-9B65-3186-5D0BC5541F50}"/>
                  </a:ext>
                </a:extLst>
              </p:cNvPr>
              <p:cNvSpPr txBox="1"/>
              <p:nvPr/>
            </p:nvSpPr>
            <p:spPr>
              <a:xfrm>
                <a:off x="54635" y="1222309"/>
                <a:ext cx="163666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New script: </a:t>
                </a:r>
              </a:p>
              <a:p>
                <a:r>
                  <a:rPr lang="en-US" sz="1000" dirty="0">
                    <a:sym typeface="Wingdings" pitchFamily="2" charset="2"/>
                  </a:rPr>
                  <a:t> Clean sheet to start coding</a:t>
                </a:r>
              </a:p>
              <a:p>
                <a:r>
                  <a:rPr lang="en-US" sz="1000" dirty="0">
                    <a:sym typeface="Wingdings" pitchFamily="2" charset="2"/>
                  </a:rPr>
                  <a:t> Usually used for new projects</a:t>
                </a:r>
                <a:endParaRPr lang="en-US" sz="10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1AE43D-2EB3-08DC-8024-A2027CF6082C}"/>
              </a:ext>
            </a:extLst>
          </p:cNvPr>
          <p:cNvGrpSpPr/>
          <p:nvPr/>
        </p:nvGrpSpPr>
        <p:grpSpPr>
          <a:xfrm>
            <a:off x="2327502" y="1410315"/>
            <a:ext cx="2009812" cy="1196740"/>
            <a:chOff x="2327502" y="1410315"/>
            <a:chExt cx="2009812" cy="11967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D9F88BA-5BFA-2078-C16A-F63D515E8017}"/>
                </a:ext>
              </a:extLst>
            </p:cNvPr>
            <p:cNvGrpSpPr/>
            <p:nvPr/>
          </p:nvGrpSpPr>
          <p:grpSpPr>
            <a:xfrm>
              <a:off x="2428307" y="1410315"/>
              <a:ext cx="161546" cy="673767"/>
              <a:chOff x="2428307" y="1410315"/>
              <a:chExt cx="161546" cy="6737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9F2AAE1-BEF7-DED4-D42D-BC86B65E6CF4}"/>
                  </a:ext>
                </a:extLst>
              </p:cNvPr>
              <p:cNvSpPr/>
              <p:nvPr/>
            </p:nvSpPr>
            <p:spPr>
              <a:xfrm>
                <a:off x="2428307" y="1410315"/>
                <a:ext cx="161546" cy="12781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EABAB4A-77B2-9FE6-039F-CB5B43680392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>
                <a:off x="2509080" y="1538130"/>
                <a:ext cx="0" cy="54595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171A8D-8C33-4C1A-8268-F16EA97DDE43}"/>
                </a:ext>
              </a:extLst>
            </p:cNvPr>
            <p:cNvSpPr txBox="1"/>
            <p:nvPr/>
          </p:nvSpPr>
          <p:spPr>
            <a:xfrm>
              <a:off x="2327502" y="2053057"/>
              <a:ext cx="20098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 Project</a:t>
              </a:r>
            </a:p>
            <a:p>
              <a:r>
                <a:rPr lang="en-US" sz="1000" dirty="0">
                  <a:sym typeface="Wingdings" pitchFamily="2" charset="2"/>
                </a:rPr>
                <a:t> For organizing multiple scripts into a single list of files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0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C0D-DDDE-705F-CBEC-D2F2CA9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Introduction to </a:t>
            </a:r>
            <a:r>
              <a:rPr lang="en-US" sz="2500" b="1" i="1" dirty="0">
                <a:latin typeface="Century Gothic" panose="020B0502020202020204" pitchFamily="34" charset="0"/>
              </a:rPr>
              <a:t>dplyr </a:t>
            </a:r>
            <a:r>
              <a:rPr lang="en-US" sz="2500" b="1" dirty="0">
                <a:latin typeface="Century Gothic" panose="020B0502020202020204" pitchFamily="34" charset="0"/>
              </a:rPr>
              <a:t>(“The plier”)</a:t>
            </a:r>
          </a:p>
        </p:txBody>
      </p:sp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C60BC6FD-15DA-2364-9A2E-4A255B4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986"/>
            <a:ext cx="189003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C697E-620A-D3B6-0A13-BC86660C30F4}"/>
              </a:ext>
            </a:extLst>
          </p:cNvPr>
          <p:cNvCxnSpPr/>
          <p:nvPr/>
        </p:nvCxnSpPr>
        <p:spPr>
          <a:xfrm>
            <a:off x="2820684" y="3172574"/>
            <a:ext cx="540000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E641A-D9B9-C91B-7D3F-5DF1DA8D69BD}"/>
              </a:ext>
            </a:extLst>
          </p:cNvPr>
          <p:cNvGrpSpPr/>
          <p:nvPr/>
        </p:nvGrpSpPr>
        <p:grpSpPr>
          <a:xfrm>
            <a:off x="5578867" y="1690688"/>
            <a:ext cx="683838" cy="4859676"/>
            <a:chOff x="6804589" y="1690688"/>
            <a:chExt cx="683838" cy="4859676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AF33FF2-9758-2D94-CD18-02C65B1B74F5}"/>
                </a:ext>
              </a:extLst>
            </p:cNvPr>
            <p:cNvSpPr/>
            <p:nvPr/>
          </p:nvSpPr>
          <p:spPr>
            <a:xfrm>
              <a:off x="7344589" y="1690688"/>
              <a:ext cx="143838" cy="485967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9AF20D-E10D-9FF2-DBF7-C58A5DEF6739}"/>
                </a:ext>
              </a:extLst>
            </p:cNvPr>
            <p:cNvCxnSpPr/>
            <p:nvPr/>
          </p:nvCxnSpPr>
          <p:spPr>
            <a:xfrm>
              <a:off x="6804589" y="3172574"/>
              <a:ext cx="54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404685-611C-7BDC-48BD-7D685F98AA2F}"/>
              </a:ext>
            </a:extLst>
          </p:cNvPr>
          <p:cNvSpPr txBox="1"/>
          <p:nvPr/>
        </p:nvSpPr>
        <p:spPr>
          <a:xfrm>
            <a:off x="3453138" y="2967335"/>
            <a:ext cx="21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Fundamental grammar for data manipulation in 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4D122C-8817-D116-2703-D14BA542A118}"/>
              </a:ext>
            </a:extLst>
          </p:cNvPr>
          <p:cNvGrpSpPr/>
          <p:nvPr/>
        </p:nvGrpSpPr>
        <p:grpSpPr>
          <a:xfrm>
            <a:off x="222321" y="1797841"/>
            <a:ext cx="1080000" cy="1080000"/>
            <a:chOff x="222321" y="1797841"/>
            <a:chExt cx="1080000" cy="10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FF3D50-C1F4-CC4A-465F-F4386F70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04759">
              <a:off x="222321" y="1797841"/>
              <a:ext cx="108000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8E28BC-4766-6419-382A-D3807B249252}"/>
                </a:ext>
              </a:extLst>
            </p:cNvPr>
            <p:cNvSpPr txBox="1"/>
            <p:nvPr/>
          </p:nvSpPr>
          <p:spPr>
            <a:xfrm rot="18830578">
              <a:off x="617627" y="224696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386CCE-9BC4-5AC1-24F1-33B15AD5C40D}"/>
              </a:ext>
            </a:extLst>
          </p:cNvPr>
          <p:cNvSpPr txBox="1"/>
          <p:nvPr/>
        </p:nvSpPr>
        <p:spPr>
          <a:xfrm>
            <a:off x="3048292" y="3685426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Wingdings" pitchFamily="2" charset="2"/>
              </a:rPr>
              <a:t>Functions/commands for data manipulation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311E6-B0FC-8064-E8BB-C90DF80FDAD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4516002" y="3429000"/>
            <a:ext cx="1" cy="256426"/>
          </a:xfrm>
          <a:prstGeom prst="straightConnector1">
            <a:avLst/>
          </a:prstGeom>
          <a:ln w="12700">
            <a:solidFill>
              <a:schemeClr val="tx1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36243-0D29-D231-1246-B3361A2D7FDB}"/>
              </a:ext>
            </a:extLst>
          </p:cNvPr>
          <p:cNvSpPr txBox="1"/>
          <p:nvPr/>
        </p:nvSpPr>
        <p:spPr>
          <a:xfrm>
            <a:off x="6397861" y="1505505"/>
            <a:ext cx="5482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select()</a:t>
            </a:r>
            <a:r>
              <a:rPr lang="en-US" sz="1400" dirty="0"/>
              <a:t>: choose which columns to keep in the data frame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52367-CDCD-20F2-8604-98FEF1D0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44" y="2431631"/>
            <a:ext cx="346583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FB104-03DB-C451-4B6F-F6CFE1370A98}"/>
              </a:ext>
            </a:extLst>
          </p:cNvPr>
          <p:cNvGrpSpPr/>
          <p:nvPr/>
        </p:nvGrpSpPr>
        <p:grpSpPr>
          <a:xfrm>
            <a:off x="6858000" y="1950720"/>
            <a:ext cx="1500892" cy="369332"/>
            <a:chOff x="6858000" y="1950720"/>
            <a:chExt cx="150089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F9DC7-5A26-9539-18E5-76B097BF20CD}"/>
                </a:ext>
              </a:extLst>
            </p:cNvPr>
            <p:cNvSpPr txBox="1"/>
            <p:nvPr/>
          </p:nvSpPr>
          <p:spPr>
            <a:xfrm>
              <a:off x="6858000" y="1950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F73B-960F-6E5F-D229-11EAA1E0A748}"/>
                </a:ext>
              </a:extLst>
            </p:cNvPr>
            <p:cNvSpPr txBox="1"/>
            <p:nvPr/>
          </p:nvSpPr>
          <p:spPr>
            <a:xfrm>
              <a:off x="7020064" y="197380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view(iris)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A511C9-C415-71A9-12E4-B9CEEE507974}"/>
              </a:ext>
            </a:extLst>
          </p:cNvPr>
          <p:cNvGrpSpPr/>
          <p:nvPr/>
        </p:nvGrpSpPr>
        <p:grpSpPr>
          <a:xfrm>
            <a:off x="6858000" y="1973803"/>
            <a:ext cx="3712954" cy="461665"/>
            <a:chOff x="7426483" y="6262042"/>
            <a:chExt cx="371295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CE3037-A47E-1F8F-F0A8-5C32178D1CAB}"/>
                </a:ext>
              </a:extLst>
            </p:cNvPr>
            <p:cNvSpPr txBox="1"/>
            <p:nvPr/>
          </p:nvSpPr>
          <p:spPr>
            <a:xfrm>
              <a:off x="7607701" y="6262042"/>
              <a:ext cx="3531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IRIS_SepalSelect_DF ← iris %&gt;%</a:t>
              </a:r>
            </a:p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 select(Sepal.Length, Sepal.Width)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0FFF85-45D4-916C-135E-61A53395BD68}"/>
                </a:ext>
              </a:extLst>
            </p:cNvPr>
            <p:cNvSpPr txBox="1"/>
            <p:nvPr/>
          </p:nvSpPr>
          <p:spPr>
            <a:xfrm>
              <a:off x="7426483" y="6273365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89DD075-5A3A-EC33-51FA-2BFB403C2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640" y="2457489"/>
            <a:ext cx="1714741" cy="4156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B1F4D5-A903-D59C-207B-A0F3C1C7244C}"/>
              </a:ext>
            </a:extLst>
          </p:cNvPr>
          <p:cNvSpPr txBox="1"/>
          <p:nvPr/>
        </p:nvSpPr>
        <p:spPr>
          <a:xfrm>
            <a:off x="3048292" y="3931647"/>
            <a:ext cx="2860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Summoned by calling library(dplyr) in script</a:t>
            </a:r>
          </a:p>
        </p:txBody>
      </p:sp>
    </p:spTree>
    <p:extLst>
      <p:ext uri="{BB962C8B-B14F-4D97-AF65-F5344CB8AC3E}">
        <p14:creationId xmlns:p14="http://schemas.microsoft.com/office/powerpoint/2010/main" val="278095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C0D-DDDE-705F-CBEC-D2F2CA9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Introduction to </a:t>
            </a:r>
            <a:r>
              <a:rPr lang="en-US" sz="2500" b="1" i="1" dirty="0">
                <a:latin typeface="Century Gothic" panose="020B0502020202020204" pitchFamily="34" charset="0"/>
              </a:rPr>
              <a:t>dplyr </a:t>
            </a:r>
            <a:r>
              <a:rPr lang="en-US" sz="2500" b="1" dirty="0">
                <a:latin typeface="Century Gothic" panose="020B0502020202020204" pitchFamily="34" charset="0"/>
              </a:rPr>
              <a:t>(“The plier”)</a:t>
            </a:r>
          </a:p>
        </p:txBody>
      </p:sp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C60BC6FD-15DA-2364-9A2E-4A255B4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986"/>
            <a:ext cx="189003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C697E-620A-D3B6-0A13-BC86660C30F4}"/>
              </a:ext>
            </a:extLst>
          </p:cNvPr>
          <p:cNvCxnSpPr/>
          <p:nvPr/>
        </p:nvCxnSpPr>
        <p:spPr>
          <a:xfrm>
            <a:off x="2820684" y="3172574"/>
            <a:ext cx="540000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E641A-D9B9-C91B-7D3F-5DF1DA8D69BD}"/>
              </a:ext>
            </a:extLst>
          </p:cNvPr>
          <p:cNvGrpSpPr/>
          <p:nvPr/>
        </p:nvGrpSpPr>
        <p:grpSpPr>
          <a:xfrm>
            <a:off x="5578867" y="1690688"/>
            <a:ext cx="683838" cy="4859676"/>
            <a:chOff x="6804589" y="1690688"/>
            <a:chExt cx="683838" cy="4859676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AF33FF2-9758-2D94-CD18-02C65B1B74F5}"/>
                </a:ext>
              </a:extLst>
            </p:cNvPr>
            <p:cNvSpPr/>
            <p:nvPr/>
          </p:nvSpPr>
          <p:spPr>
            <a:xfrm>
              <a:off x="7344589" y="1690688"/>
              <a:ext cx="143838" cy="485967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9AF20D-E10D-9FF2-DBF7-C58A5DEF6739}"/>
                </a:ext>
              </a:extLst>
            </p:cNvPr>
            <p:cNvCxnSpPr/>
            <p:nvPr/>
          </p:nvCxnSpPr>
          <p:spPr>
            <a:xfrm>
              <a:off x="6804589" y="3172574"/>
              <a:ext cx="54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404685-611C-7BDC-48BD-7D685F98AA2F}"/>
              </a:ext>
            </a:extLst>
          </p:cNvPr>
          <p:cNvSpPr txBox="1"/>
          <p:nvPr/>
        </p:nvSpPr>
        <p:spPr>
          <a:xfrm>
            <a:off x="3453138" y="2967335"/>
            <a:ext cx="21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Fundamental grammar for data manipulation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86CCE-9BC4-5AC1-24F1-33B15AD5C40D}"/>
              </a:ext>
            </a:extLst>
          </p:cNvPr>
          <p:cNvSpPr txBox="1"/>
          <p:nvPr/>
        </p:nvSpPr>
        <p:spPr>
          <a:xfrm>
            <a:off x="3048292" y="3685426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Wingdings" pitchFamily="2" charset="2"/>
              </a:rPr>
              <a:t>Functions/commands for data manipulation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311E6-B0FC-8064-E8BB-C90DF80FDAD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4516002" y="3429000"/>
            <a:ext cx="1" cy="256426"/>
          </a:xfrm>
          <a:prstGeom prst="straightConnector1">
            <a:avLst/>
          </a:prstGeom>
          <a:ln w="12700">
            <a:solidFill>
              <a:schemeClr val="tx1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36243-0D29-D231-1246-B3361A2D7FDB}"/>
              </a:ext>
            </a:extLst>
          </p:cNvPr>
          <p:cNvSpPr txBox="1"/>
          <p:nvPr/>
        </p:nvSpPr>
        <p:spPr>
          <a:xfrm>
            <a:off x="6397861" y="1505505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filter()</a:t>
            </a:r>
            <a:r>
              <a:rPr lang="en-US" sz="1400" dirty="0"/>
              <a:t>: choose which rows to keep in the data frame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52367-CDCD-20F2-8604-98FEF1D0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96" y="2337841"/>
            <a:ext cx="346583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FB104-03DB-C451-4B6F-F6CFE1370A98}"/>
              </a:ext>
            </a:extLst>
          </p:cNvPr>
          <p:cNvGrpSpPr/>
          <p:nvPr/>
        </p:nvGrpSpPr>
        <p:grpSpPr>
          <a:xfrm>
            <a:off x="6858000" y="1950720"/>
            <a:ext cx="1500892" cy="369332"/>
            <a:chOff x="6858000" y="1950720"/>
            <a:chExt cx="150089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F9DC7-5A26-9539-18E5-76B097BF20CD}"/>
                </a:ext>
              </a:extLst>
            </p:cNvPr>
            <p:cNvSpPr txBox="1"/>
            <p:nvPr/>
          </p:nvSpPr>
          <p:spPr>
            <a:xfrm>
              <a:off x="6858000" y="1950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F73B-960F-6E5F-D229-11EAA1E0A748}"/>
                </a:ext>
              </a:extLst>
            </p:cNvPr>
            <p:cNvSpPr txBox="1"/>
            <p:nvPr/>
          </p:nvSpPr>
          <p:spPr>
            <a:xfrm>
              <a:off x="7020064" y="197380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view(iris)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30BDA3-58A8-E444-E33A-DFDCAF9603CB}"/>
              </a:ext>
            </a:extLst>
          </p:cNvPr>
          <p:cNvGrpSpPr/>
          <p:nvPr/>
        </p:nvGrpSpPr>
        <p:grpSpPr>
          <a:xfrm>
            <a:off x="6858000" y="1960155"/>
            <a:ext cx="3592427" cy="529853"/>
            <a:chOff x="8803968" y="1973803"/>
            <a:chExt cx="3592427" cy="5298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C4D4B6-58F4-1CB9-3F38-5FC292F673E7}"/>
                </a:ext>
              </a:extLst>
            </p:cNvPr>
            <p:cNvSpPr txBox="1"/>
            <p:nvPr/>
          </p:nvSpPr>
          <p:spPr>
            <a:xfrm>
              <a:off x="8803968" y="197380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7916B-6A24-14B8-0C76-F753AF76141F}"/>
                </a:ext>
              </a:extLst>
            </p:cNvPr>
            <p:cNvSpPr txBox="1"/>
            <p:nvPr/>
          </p:nvSpPr>
          <p:spPr>
            <a:xfrm>
              <a:off x="8989693" y="1980436"/>
              <a:ext cx="3406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IRIS_SepalFilter_DF ← iris %&gt;%</a:t>
              </a:r>
            </a:p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filter(Sepal.Length &gt;= 5)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D4213E9-5BBB-1D2F-42C6-DF0453542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96" y="2590364"/>
            <a:ext cx="3828548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5E9623-09F3-BB0B-E0AC-A2486C6E5CB7}"/>
              </a:ext>
            </a:extLst>
          </p:cNvPr>
          <p:cNvGrpSpPr/>
          <p:nvPr/>
        </p:nvGrpSpPr>
        <p:grpSpPr>
          <a:xfrm>
            <a:off x="6323789" y="2790950"/>
            <a:ext cx="1397942" cy="3728837"/>
            <a:chOff x="6323789" y="2790950"/>
            <a:chExt cx="1397942" cy="3728837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47670A22-30C2-419D-9E81-5D2B12B88490}"/>
                </a:ext>
              </a:extLst>
            </p:cNvPr>
            <p:cNvSpPr/>
            <p:nvPr/>
          </p:nvSpPr>
          <p:spPr>
            <a:xfrm>
              <a:off x="7468556" y="2790950"/>
              <a:ext cx="253175" cy="3728837"/>
            </a:xfrm>
            <a:prstGeom prst="leftBrace">
              <a:avLst>
                <a:gd name="adj1" fmla="val 47441"/>
                <a:gd name="adj2" fmla="val 50000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97BC8F-3AF8-48CD-8C3E-560C4D935576}"/>
                </a:ext>
              </a:extLst>
            </p:cNvPr>
            <p:cNvSpPr txBox="1"/>
            <p:nvPr/>
          </p:nvSpPr>
          <p:spPr>
            <a:xfrm>
              <a:off x="6323789" y="4473131"/>
              <a:ext cx="13497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All entries ≥ 5mm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3FB3E9-A96E-13F7-2172-6D81EEFE6D49}"/>
              </a:ext>
            </a:extLst>
          </p:cNvPr>
          <p:cNvSpPr txBox="1"/>
          <p:nvPr/>
        </p:nvSpPr>
        <p:spPr>
          <a:xfrm>
            <a:off x="3048292" y="3931647"/>
            <a:ext cx="2860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Summoned by calling library(dplyr) in script</a:t>
            </a:r>
          </a:p>
        </p:txBody>
      </p:sp>
    </p:spTree>
    <p:extLst>
      <p:ext uri="{BB962C8B-B14F-4D97-AF65-F5344CB8AC3E}">
        <p14:creationId xmlns:p14="http://schemas.microsoft.com/office/powerpoint/2010/main" val="10839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C0D-DDDE-705F-CBEC-D2F2CA97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latin typeface="Century Gothic" panose="020B0502020202020204" pitchFamily="34" charset="0"/>
              </a:rPr>
              <a:t>Introduction to </a:t>
            </a:r>
            <a:r>
              <a:rPr lang="en-US" sz="2500" b="1" i="1" dirty="0">
                <a:latin typeface="Century Gothic" panose="020B0502020202020204" pitchFamily="34" charset="0"/>
              </a:rPr>
              <a:t>dplyr </a:t>
            </a:r>
            <a:r>
              <a:rPr lang="en-US" sz="2500" b="1" dirty="0">
                <a:latin typeface="Century Gothic" panose="020B0502020202020204" pitchFamily="34" charset="0"/>
              </a:rPr>
              <a:t>(“The plier”)</a:t>
            </a:r>
          </a:p>
        </p:txBody>
      </p:sp>
      <p:pic>
        <p:nvPicPr>
          <p:cNvPr id="1026" name="Picture 2" descr="Financial Data Manipulation in dplyr for Quant Traders - Robot Wealth">
            <a:extLst>
              <a:ext uri="{FF2B5EF4-FFF2-40B4-BE49-F238E27FC236}">
                <a16:creationId xmlns:a16="http://schemas.microsoft.com/office/drawing/2014/main" id="{C60BC6FD-15DA-2364-9A2E-4A255B4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986"/>
            <a:ext cx="189003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C697E-620A-D3B6-0A13-BC86660C30F4}"/>
              </a:ext>
            </a:extLst>
          </p:cNvPr>
          <p:cNvCxnSpPr/>
          <p:nvPr/>
        </p:nvCxnSpPr>
        <p:spPr>
          <a:xfrm>
            <a:off x="2820684" y="3172574"/>
            <a:ext cx="540000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E641A-D9B9-C91B-7D3F-5DF1DA8D69BD}"/>
              </a:ext>
            </a:extLst>
          </p:cNvPr>
          <p:cNvGrpSpPr/>
          <p:nvPr/>
        </p:nvGrpSpPr>
        <p:grpSpPr>
          <a:xfrm>
            <a:off x="5578867" y="1690688"/>
            <a:ext cx="683838" cy="4859676"/>
            <a:chOff x="6804589" y="1690688"/>
            <a:chExt cx="683838" cy="4859676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2AF33FF2-9758-2D94-CD18-02C65B1B74F5}"/>
                </a:ext>
              </a:extLst>
            </p:cNvPr>
            <p:cNvSpPr/>
            <p:nvPr/>
          </p:nvSpPr>
          <p:spPr>
            <a:xfrm>
              <a:off x="7344589" y="1690688"/>
              <a:ext cx="143838" cy="485967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9AF20D-E10D-9FF2-DBF7-C58A5DEF6739}"/>
                </a:ext>
              </a:extLst>
            </p:cNvPr>
            <p:cNvCxnSpPr/>
            <p:nvPr/>
          </p:nvCxnSpPr>
          <p:spPr>
            <a:xfrm>
              <a:off x="6804589" y="3172574"/>
              <a:ext cx="54000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404685-611C-7BDC-48BD-7D685F98AA2F}"/>
              </a:ext>
            </a:extLst>
          </p:cNvPr>
          <p:cNvSpPr txBox="1"/>
          <p:nvPr/>
        </p:nvSpPr>
        <p:spPr>
          <a:xfrm>
            <a:off x="3453138" y="2967335"/>
            <a:ext cx="21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Fundamental grammar for data manipulation in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86CCE-9BC4-5AC1-24F1-33B15AD5C40D}"/>
              </a:ext>
            </a:extLst>
          </p:cNvPr>
          <p:cNvSpPr txBox="1"/>
          <p:nvPr/>
        </p:nvSpPr>
        <p:spPr>
          <a:xfrm>
            <a:off x="3048292" y="3685426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ym typeface="Wingdings" pitchFamily="2" charset="2"/>
              </a:rPr>
              <a:t>Functions/commands for data manipulation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311E6-B0FC-8064-E8BB-C90DF80FDAD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4516002" y="3429000"/>
            <a:ext cx="1" cy="256426"/>
          </a:xfrm>
          <a:prstGeom prst="straightConnector1">
            <a:avLst/>
          </a:prstGeom>
          <a:ln w="12700">
            <a:solidFill>
              <a:schemeClr val="tx1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C36243-0D29-D231-1246-B3361A2D7FDB}"/>
              </a:ext>
            </a:extLst>
          </p:cNvPr>
          <p:cNvSpPr txBox="1"/>
          <p:nvPr/>
        </p:nvSpPr>
        <p:spPr>
          <a:xfrm>
            <a:off x="6397861" y="1505505"/>
            <a:ext cx="5293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mutate()</a:t>
            </a:r>
            <a:r>
              <a:rPr lang="en-US" sz="1400" dirty="0"/>
              <a:t>: create new column based on existing columns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352367-CDCD-20F2-8604-98FEF1D0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96" y="2337841"/>
            <a:ext cx="346583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FB104-03DB-C451-4B6F-F6CFE1370A98}"/>
              </a:ext>
            </a:extLst>
          </p:cNvPr>
          <p:cNvGrpSpPr/>
          <p:nvPr/>
        </p:nvGrpSpPr>
        <p:grpSpPr>
          <a:xfrm>
            <a:off x="6858000" y="1950720"/>
            <a:ext cx="1500892" cy="369332"/>
            <a:chOff x="6858000" y="1950720"/>
            <a:chExt cx="150089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F9DC7-5A26-9539-18E5-76B097BF20CD}"/>
                </a:ext>
              </a:extLst>
            </p:cNvPr>
            <p:cNvSpPr txBox="1"/>
            <p:nvPr/>
          </p:nvSpPr>
          <p:spPr>
            <a:xfrm>
              <a:off x="6858000" y="1950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F73B-960F-6E5F-D229-11EAA1E0A748}"/>
                </a:ext>
              </a:extLst>
            </p:cNvPr>
            <p:cNvSpPr txBox="1"/>
            <p:nvPr/>
          </p:nvSpPr>
          <p:spPr>
            <a:xfrm>
              <a:off x="7020064" y="1973803"/>
              <a:ext cx="13388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view(iris)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30BDA3-58A8-E444-E33A-DFDCAF9603CB}"/>
              </a:ext>
            </a:extLst>
          </p:cNvPr>
          <p:cNvGrpSpPr/>
          <p:nvPr/>
        </p:nvGrpSpPr>
        <p:grpSpPr>
          <a:xfrm>
            <a:off x="6028530" y="1916720"/>
            <a:ext cx="6588192" cy="529853"/>
            <a:chOff x="8803968" y="1973803"/>
            <a:chExt cx="7021732" cy="5298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C4D4B6-58F4-1CB9-3F38-5FC292F673E7}"/>
                </a:ext>
              </a:extLst>
            </p:cNvPr>
            <p:cNvSpPr txBox="1"/>
            <p:nvPr/>
          </p:nvSpPr>
          <p:spPr>
            <a:xfrm>
              <a:off x="8803968" y="197380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&gt;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7916B-6A24-14B8-0C76-F753AF76141F}"/>
                </a:ext>
              </a:extLst>
            </p:cNvPr>
            <p:cNvSpPr txBox="1"/>
            <p:nvPr/>
          </p:nvSpPr>
          <p:spPr>
            <a:xfrm>
              <a:off x="8989693" y="1980436"/>
              <a:ext cx="68360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IRIS_SepalMutate_DF ← iris %&gt;%</a:t>
              </a:r>
            </a:p>
            <a:p>
              <a:r>
                <a:rPr lang="en-US" sz="1400" dirty="0">
                  <a:solidFill>
                    <a:srgbClr val="0432FF"/>
                  </a:solidFill>
                  <a:latin typeface="Andale Mono" panose="020B0509000000000004" pitchFamily="49" charset="0"/>
                </a:rPr>
                <a:t>  mutate(Sepal_WL_Pct = (Sepal.Length/Sepal.Width)*100)) 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D577CFA-EFCF-5422-FF8D-FBF5C71A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6" y="2995117"/>
            <a:ext cx="4431276" cy="3740587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CD62A0C-A872-4F45-9DA6-52D9149841FF}"/>
              </a:ext>
            </a:extLst>
          </p:cNvPr>
          <p:cNvGrpSpPr/>
          <p:nvPr/>
        </p:nvGrpSpPr>
        <p:grpSpPr>
          <a:xfrm>
            <a:off x="7197624" y="2382596"/>
            <a:ext cx="1378904" cy="587285"/>
            <a:chOff x="7197624" y="2382596"/>
            <a:chExt cx="1378904" cy="5872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B0D1E2-0DE3-1E12-8F12-32BE3E368DD1}"/>
                </a:ext>
              </a:extLst>
            </p:cNvPr>
            <p:cNvGrpSpPr/>
            <p:nvPr/>
          </p:nvGrpSpPr>
          <p:grpSpPr>
            <a:xfrm>
              <a:off x="7268817" y="2382596"/>
              <a:ext cx="1219200" cy="379654"/>
              <a:chOff x="7268817" y="2382596"/>
              <a:chExt cx="1219200" cy="379654"/>
            </a:xfrm>
          </p:grpSpPr>
          <p:sp>
            <p:nvSpPr>
              <p:cNvPr id="32" name="Right Bracket 31">
                <a:extLst>
                  <a:ext uri="{FF2B5EF4-FFF2-40B4-BE49-F238E27FC236}">
                    <a16:creationId xmlns:a16="http://schemas.microsoft.com/office/drawing/2014/main" id="{97AD2640-A6C6-9C62-68C8-3B7707E2F7C7}"/>
                  </a:ext>
                </a:extLst>
              </p:cNvPr>
              <p:cNvSpPr/>
              <p:nvPr/>
            </p:nvSpPr>
            <p:spPr>
              <a:xfrm rot="5400000">
                <a:off x="7825991" y="1825422"/>
                <a:ext cx="104852" cy="1219200"/>
              </a:xfrm>
              <a:prstGeom prst="rightBracke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40B44D6-D916-E294-86E7-D11FB7CED018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7878417" y="2487448"/>
                <a:ext cx="0" cy="274802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F43709-7111-77B4-9BCE-3A7DCE64F5ED}"/>
                </a:ext>
              </a:extLst>
            </p:cNvPr>
            <p:cNvSpPr txBox="1"/>
            <p:nvPr/>
          </p:nvSpPr>
          <p:spPr>
            <a:xfrm>
              <a:off x="7197624" y="2723660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New column name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1CDBCC-8EC5-420E-4C61-BE37E230182E}"/>
              </a:ext>
            </a:extLst>
          </p:cNvPr>
          <p:cNvGrpSpPr/>
          <p:nvPr/>
        </p:nvGrpSpPr>
        <p:grpSpPr>
          <a:xfrm>
            <a:off x="8925282" y="2398510"/>
            <a:ext cx="3266718" cy="625157"/>
            <a:chOff x="8925282" y="2392160"/>
            <a:chExt cx="3266718" cy="6251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2A53C9-60C7-443C-7DCF-30D06FA5D643}"/>
                </a:ext>
              </a:extLst>
            </p:cNvPr>
            <p:cNvGrpSpPr/>
            <p:nvPr/>
          </p:nvGrpSpPr>
          <p:grpSpPr>
            <a:xfrm>
              <a:off x="8925282" y="2392160"/>
              <a:ext cx="3266718" cy="438908"/>
              <a:chOff x="8925282" y="2392160"/>
              <a:chExt cx="3266718" cy="438908"/>
            </a:xfrm>
          </p:grpSpPr>
          <p:sp>
            <p:nvSpPr>
              <p:cNvPr id="39" name="Right Bracket 38">
                <a:extLst>
                  <a:ext uri="{FF2B5EF4-FFF2-40B4-BE49-F238E27FC236}">
                    <a16:creationId xmlns:a16="http://schemas.microsoft.com/office/drawing/2014/main" id="{8A5737E3-8C49-4876-4A15-5A83D13DCAB2}"/>
                  </a:ext>
                </a:extLst>
              </p:cNvPr>
              <p:cNvSpPr/>
              <p:nvPr/>
            </p:nvSpPr>
            <p:spPr>
              <a:xfrm rot="5400000">
                <a:off x="10506215" y="811227"/>
                <a:ext cx="104852" cy="3266718"/>
              </a:xfrm>
              <a:prstGeom prst="rightBracke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5F1D19-7325-BCD1-78D5-A4EFC8874CFD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>
                <a:off x="10558641" y="2497012"/>
                <a:ext cx="0" cy="334056"/>
              </a:xfrm>
              <a:prstGeom prst="straightConnector1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385E59-72C8-08BB-791E-1239DF2B8938}"/>
                </a:ext>
              </a:extLst>
            </p:cNvPr>
            <p:cNvSpPr txBox="1"/>
            <p:nvPr/>
          </p:nvSpPr>
          <p:spPr>
            <a:xfrm>
              <a:off x="9189176" y="2771096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Formula to derive values in new column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5581B4-2A47-DB98-1BEE-C9C710EBBC3D}"/>
              </a:ext>
            </a:extLst>
          </p:cNvPr>
          <p:cNvSpPr txBox="1"/>
          <p:nvPr/>
        </p:nvSpPr>
        <p:spPr>
          <a:xfrm>
            <a:off x="3048292" y="3931647"/>
            <a:ext cx="2860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Summoned by calling library(dplyr) in script</a:t>
            </a:r>
          </a:p>
        </p:txBody>
      </p:sp>
    </p:spTree>
    <p:extLst>
      <p:ext uri="{BB962C8B-B14F-4D97-AF65-F5344CB8AC3E}">
        <p14:creationId xmlns:p14="http://schemas.microsoft.com/office/powerpoint/2010/main" val="327128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1424</Words>
  <Application>Microsoft Macintosh PowerPoint</Application>
  <PresentationFormat>Widescreen</PresentationFormat>
  <Paragraphs>190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Andale Mono</vt:lpstr>
      <vt:lpstr>Arial</vt:lpstr>
      <vt:lpstr>Calibri</vt:lpstr>
      <vt:lpstr>Century Gothic</vt:lpstr>
      <vt:lpstr>Wingdings</vt:lpstr>
      <vt:lpstr>ShapesVTI</vt:lpstr>
      <vt:lpstr>Welcome to R-Ladies Singapore! </vt:lpstr>
      <vt:lpstr>About me</vt:lpstr>
      <vt:lpstr>Contents</vt:lpstr>
      <vt:lpstr>Basic setup for R – Downloading R (4.4.2)</vt:lpstr>
      <vt:lpstr>Basic setup for R – Downloading RStudio (2024.12.0+)</vt:lpstr>
      <vt:lpstr>Brief introduction to the RStudio interface</vt:lpstr>
      <vt:lpstr>Introduction to dplyr (“The plier”)</vt:lpstr>
      <vt:lpstr>Introduction to dplyr (“The plier”)</vt:lpstr>
      <vt:lpstr>Introduction to dplyr (“The plier”)</vt:lpstr>
      <vt:lpstr>Introduction to dplyr (“The plier”)</vt:lpstr>
      <vt:lpstr>Introduction to dplyr (“The plier”)</vt:lpstr>
      <vt:lpstr>The iris data set</vt:lpstr>
      <vt:lpstr>Prelims: Understanding your data</vt:lpstr>
      <vt:lpstr>Task 1: Choosing the “width” columns in the data sets </vt:lpstr>
      <vt:lpstr>Task 2: Choosing sepal widths greater than 4.0mm </vt:lpstr>
      <vt:lpstr>Task 3: Get sepal width to length ratio in a new column</vt:lpstr>
      <vt:lpstr>Task 4: Sort data by Petal.Length</vt:lpstr>
      <vt:lpstr>Task 4: Get the mean and median for widths columns. </vt:lpstr>
      <vt:lpstr>Task 5: Plot the distribution of sepal width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Tian</dc:creator>
  <cp:lastModifiedBy>Liang Tian</cp:lastModifiedBy>
  <cp:revision>106</cp:revision>
  <dcterms:created xsi:type="dcterms:W3CDTF">2024-12-16T15:48:49Z</dcterms:created>
  <dcterms:modified xsi:type="dcterms:W3CDTF">2024-12-21T10:51:52Z</dcterms:modified>
</cp:coreProperties>
</file>